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sldIdLst>
    <p:sldId id="260" r:id="rId2"/>
  </p:sldIdLst>
  <p:sldSz cx="9906000" cy="6858000" type="A4"/>
  <p:notesSz cx="6858000" cy="9144000"/>
  <p:embeddedFontLst>
    <p:embeddedFont>
      <p:font typeface="Poppins" pitchFamily="2" charset="0"/>
      <p:regular r:id="rId3"/>
      <p:bold r:id="rId4"/>
      <p:italic r:id="rId5"/>
      <p:boldItalic r:id="rId6"/>
    </p:embeddedFont>
    <p:embeddedFont>
      <p:font typeface="Pretendard" panose="02000503000000020004" pitchFamily="2" charset="-127"/>
      <p:regular r:id="rId7"/>
      <p:bold r:id="rId8"/>
    </p:embeddedFont>
    <p:embeddedFont>
      <p:font typeface="Pretendard ExtraBold" panose="02000503000000020004" pitchFamily="2" charset="-127"/>
      <p:bold r:id="rId9"/>
    </p:embeddedFont>
    <p:embeddedFont>
      <p:font typeface="Pretendard Light" panose="02000403000000020004" pitchFamily="2" charset="-127"/>
      <p:regular r:id="rId10"/>
    </p:embeddedFont>
    <p:embeddedFont>
      <p:font typeface="Pretendard Medium" panose="02000503000000020004" pitchFamily="2" charset="-127"/>
      <p:regular r:id="rId11"/>
    </p:embeddedFont>
    <p:embeddedFont>
      <p:font typeface="Pretendard SemiBold" panose="02000503000000020004" pitchFamily="2" charset="-127"/>
      <p:regular r:id="rId12"/>
      <p:bold r:id="rId13"/>
    </p:embeddedFont>
    <p:embeddedFont>
      <p:font typeface="Pretendard Thin" panose="02000203000000020004" pitchFamily="2" charset="-127"/>
      <p:regular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4A8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6" autoAdjust="0"/>
    <p:restoredTop sz="94645"/>
  </p:normalViewPr>
  <p:slideViewPr>
    <p:cSldViewPr snapToGrid="0" snapToObjects="1">
      <p:cViewPr>
        <p:scale>
          <a:sx n="130" d="100"/>
          <a:sy n="130" d="100"/>
        </p:scale>
        <p:origin x="1168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presProps" Target="presProp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459715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67775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837266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555768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939906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4065969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477173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05852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195937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491687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426054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4EF34A-4C2F-C04C-9E11-07343EC5390A}" type="datetimeFigureOut">
              <a:rPr kumimoji="1" lang="ko-Kore-US" altLang="en-US" smtClean="0"/>
              <a:t>1/5/24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717941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0BAA4C-D2DF-4E9C-9EF2-6C844FF47FC0}"/>
              </a:ext>
            </a:extLst>
          </p:cNvPr>
          <p:cNvSpPr txBox="1"/>
          <p:nvPr/>
        </p:nvSpPr>
        <p:spPr>
          <a:xfrm>
            <a:off x="7141686" y="447840"/>
            <a:ext cx="25635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US" altLang="en-US" sz="1200" b="1" dirty="0">
                <a:solidFill>
                  <a:srgbClr val="264A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제</a:t>
            </a:r>
            <a:r>
              <a:rPr kumimoji="1" lang="en-US" altLang="en-US" sz="1200" b="1" dirty="0">
                <a:solidFill>
                  <a:srgbClr val="264A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</a:t>
            </a:r>
            <a:r>
              <a:rPr kumimoji="1" lang="ko-KR" altLang="en-US" sz="1200" b="1" dirty="0">
                <a:solidFill>
                  <a:srgbClr val="264A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 </a:t>
            </a:r>
            <a:r>
              <a:rPr kumimoji="1" lang="en-US" altLang="ko-KR" sz="1200" b="1" dirty="0">
                <a:solidFill>
                  <a:srgbClr val="264A8E"/>
                </a:solidFill>
                <a:latin typeface="Poppins" pitchFamily="2" charset="0"/>
                <a:ea typeface="Pretendard Medium" panose="02000503000000020004" pitchFamily="2" charset="-127"/>
                <a:cs typeface="Poppins" pitchFamily="2" charset="0"/>
              </a:rPr>
              <a:t>deep daiv. Open Seminar</a:t>
            </a:r>
            <a:endParaRPr kumimoji="1" lang="ko-Kore-US" altLang="en-US" sz="1200" b="1" dirty="0">
              <a:solidFill>
                <a:srgbClr val="264A8E"/>
              </a:solidFill>
              <a:latin typeface="Poppins" pitchFamily="2" charset="0"/>
              <a:ea typeface="Pretendard Medium" panose="02000503000000020004" pitchFamily="2" charset="-127"/>
              <a:cs typeface="Poppins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EB9270-7A3C-9EEE-C97D-B2BF74367123}"/>
              </a:ext>
            </a:extLst>
          </p:cNvPr>
          <p:cNvSpPr txBox="1"/>
          <p:nvPr/>
        </p:nvSpPr>
        <p:spPr>
          <a:xfrm>
            <a:off x="379910" y="395113"/>
            <a:ext cx="44765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b="1" spc="-70" dirty="0">
                <a:solidFill>
                  <a:srgbClr val="264A8E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</a:rPr>
              <a:t>사람처럼 지각하는 </a:t>
            </a:r>
            <a:r>
              <a:rPr kumimoji="1" lang="en" altLang="ko-KR" sz="1600" b="1" spc="-70" dirty="0">
                <a:solidFill>
                  <a:srgbClr val="264A8E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</a:rPr>
              <a:t>Image Understanding </a:t>
            </a:r>
            <a:r>
              <a:rPr kumimoji="1" lang="ko-KR" altLang="en-US" sz="1600" b="1" spc="-70" dirty="0">
                <a:solidFill>
                  <a:srgbClr val="264A8E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</a:rPr>
              <a:t>모델 만들기</a:t>
            </a:r>
            <a:endParaRPr kumimoji="1" lang="ko-Kore-US" altLang="en-US" sz="1600" b="1" spc="-70" dirty="0">
              <a:solidFill>
                <a:srgbClr val="264A8E"/>
              </a:solidFill>
              <a:latin typeface="Pretendard ExtraBold" panose="02000503000000020004" pitchFamily="2" charset="-127"/>
              <a:ea typeface="Pretendard ExtraBol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2BB696-632D-BD7F-E851-84EB7AF0C4F0}"/>
              </a:ext>
            </a:extLst>
          </p:cNvPr>
          <p:cNvSpPr txBox="1"/>
          <p:nvPr/>
        </p:nvSpPr>
        <p:spPr>
          <a:xfrm>
            <a:off x="4707786" y="447840"/>
            <a:ext cx="185243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050" b="1" spc="-70" dirty="0" err="1">
                <a:solidFill>
                  <a:srgbClr val="264A8E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미녀삼총사</a:t>
            </a:r>
            <a:r>
              <a:rPr kumimoji="1" lang="ko-KR" altLang="en-US" sz="1050" b="1" spc="-70" dirty="0">
                <a:solidFill>
                  <a:srgbClr val="264A8E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   </a:t>
            </a:r>
            <a:r>
              <a:rPr kumimoji="1" lang="ko-KR" altLang="en-US" sz="1050" spc="-70" dirty="0">
                <a:solidFill>
                  <a:srgbClr val="264A8E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고명금  이재근  </a:t>
            </a:r>
            <a:r>
              <a:rPr kumimoji="1" lang="ko-KR" altLang="en-US" sz="1050" spc="-70" dirty="0" err="1">
                <a:solidFill>
                  <a:srgbClr val="264A8E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장소현</a:t>
            </a:r>
            <a:endParaRPr kumimoji="1" lang="ko-Kore-US" altLang="en-US" sz="1050" spc="-70" dirty="0">
              <a:solidFill>
                <a:srgbClr val="264A8E"/>
              </a:solidFill>
              <a:latin typeface="Pretendard Thin" panose="02000203000000020004" pitchFamily="2" charset="-127"/>
              <a:ea typeface="Pretendard Thin" panose="02000203000000020004" pitchFamily="2" charset="-127"/>
              <a:cs typeface="Pretendard Thin" panose="020002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5DBF44-C307-FB8C-0A54-502F4D32DAB6}"/>
              </a:ext>
            </a:extLst>
          </p:cNvPr>
          <p:cNvSpPr txBox="1"/>
          <p:nvPr/>
        </p:nvSpPr>
        <p:spPr>
          <a:xfrm>
            <a:off x="258304" y="1039232"/>
            <a:ext cx="3040030" cy="276999"/>
          </a:xfrm>
          <a:prstGeom prst="rect">
            <a:avLst/>
          </a:prstGeom>
          <a:solidFill>
            <a:srgbClr val="264A8E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1.</a:t>
            </a:r>
            <a:r>
              <a:rPr kumimoji="1" lang="ko-KR" altLang="en-US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 </a:t>
            </a:r>
            <a:r>
              <a:rPr kumimoji="1" lang="en-US" altLang="en-US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Motivation</a:t>
            </a:r>
            <a:endParaRPr kumimoji="1" lang="ko-Kore-US" altLang="en-US" sz="12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4F4F649-A5A1-FA60-E9CA-E9E2FE98959B}"/>
              </a:ext>
            </a:extLst>
          </p:cNvPr>
          <p:cNvSpPr/>
          <p:nvPr/>
        </p:nvSpPr>
        <p:spPr>
          <a:xfrm>
            <a:off x="258303" y="422340"/>
            <a:ext cx="121607" cy="301441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C851488-4EBB-33F6-6BE1-3356CB71EE10}"/>
              </a:ext>
            </a:extLst>
          </p:cNvPr>
          <p:cNvSpPr txBox="1"/>
          <p:nvPr/>
        </p:nvSpPr>
        <p:spPr>
          <a:xfrm>
            <a:off x="253520" y="1395061"/>
            <a:ext cx="3040030" cy="691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인간의 장면 능력 지각을 모방해 휴대폰의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Background Eraser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기능을 재구성하면 어떨까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?</a:t>
            </a:r>
            <a:endParaRPr kumimoji="1" lang="en-US" altLang="ko-KR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pPr>
              <a:lnSpc>
                <a:spcPct val="150000"/>
              </a:lnSpc>
            </a:pPr>
            <a:endParaRPr kumimoji="1" lang="ko-Kore-US" altLang="en-US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39AABB-21BA-C9E7-3000-530E66069CDD}"/>
              </a:ext>
            </a:extLst>
          </p:cNvPr>
          <p:cNvSpPr txBox="1"/>
          <p:nvPr/>
        </p:nvSpPr>
        <p:spPr>
          <a:xfrm>
            <a:off x="3432985" y="1047091"/>
            <a:ext cx="3040030" cy="276999"/>
          </a:xfrm>
          <a:prstGeom prst="rect">
            <a:avLst/>
          </a:prstGeom>
          <a:solidFill>
            <a:srgbClr val="264A8E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3.</a:t>
            </a:r>
            <a:r>
              <a:rPr kumimoji="1" lang="ko-KR" altLang="en-US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 </a:t>
            </a:r>
            <a:r>
              <a:rPr kumimoji="1" lang="en-US" altLang="en-US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Method</a:t>
            </a:r>
            <a:endParaRPr kumimoji="1" lang="ko-Kore-US" altLang="en-US" sz="1200" b="1" dirty="0">
              <a:solidFill>
                <a:schemeClr val="bg1"/>
              </a:solidFill>
              <a:latin typeface="Pretendard SemiBold" panose="02000503000000020004" pitchFamily="2" charset="-127"/>
              <a:ea typeface="Pretendard SemiBol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663035-E311-2F79-478F-D8E6EA961517}"/>
              </a:ext>
            </a:extLst>
          </p:cNvPr>
          <p:cNvSpPr txBox="1"/>
          <p:nvPr/>
        </p:nvSpPr>
        <p:spPr>
          <a:xfrm>
            <a:off x="6607666" y="1040823"/>
            <a:ext cx="3040030" cy="276999"/>
          </a:xfrm>
          <a:prstGeom prst="rect">
            <a:avLst/>
          </a:prstGeom>
          <a:solidFill>
            <a:srgbClr val="264A8E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4.</a:t>
            </a:r>
            <a:r>
              <a:rPr kumimoji="1" lang="ko-KR" altLang="en-US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 </a:t>
            </a:r>
            <a:r>
              <a:rPr kumimoji="1" lang="en-US" altLang="en-US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Results</a:t>
            </a:r>
            <a:endParaRPr kumimoji="1" lang="ko-Kore-US" altLang="en-US" sz="1200" b="1" dirty="0">
              <a:solidFill>
                <a:schemeClr val="bg1"/>
              </a:solidFill>
              <a:latin typeface="Pretendard SemiBold" panose="02000503000000020004" pitchFamily="2" charset="-127"/>
              <a:ea typeface="Pretendard SemiBold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B1356A-3783-0E01-3B3C-CBE4C1447EB6}"/>
              </a:ext>
            </a:extLst>
          </p:cNvPr>
          <p:cNvSpPr txBox="1"/>
          <p:nvPr/>
        </p:nvSpPr>
        <p:spPr>
          <a:xfrm>
            <a:off x="258304" y="3933441"/>
            <a:ext cx="3040030" cy="276999"/>
          </a:xfrm>
          <a:prstGeom prst="rect">
            <a:avLst/>
          </a:prstGeom>
          <a:solidFill>
            <a:srgbClr val="264A8E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2.</a:t>
            </a:r>
            <a:r>
              <a:rPr kumimoji="1" lang="ko-KR" altLang="en-US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Background</a:t>
            </a:r>
            <a:endParaRPr kumimoji="1" lang="ko-Kore-US" altLang="en-US" sz="12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484A19-7399-3251-C94E-6C422BB9B4A8}"/>
              </a:ext>
            </a:extLst>
          </p:cNvPr>
          <p:cNvSpPr txBox="1"/>
          <p:nvPr/>
        </p:nvSpPr>
        <p:spPr>
          <a:xfrm>
            <a:off x="1817545" y="5742952"/>
            <a:ext cx="1520015" cy="898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9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해마곁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영역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(PPA):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공간 인식 과정에서 </a:t>
            </a:r>
            <a:r>
              <a:rPr kumimoji="1" lang="ko-KR" altLang="en-US" sz="900" spc="-70" dirty="0">
                <a:solidFill>
                  <a:srgbClr val="264A8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무엇을 보고 있는지 </a:t>
            </a:r>
            <a:endParaRPr kumimoji="1" lang="en-US" altLang="ko-KR" sz="900" spc="-70" dirty="0">
              <a:solidFill>
                <a:srgbClr val="264A8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9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측두엽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외부 </a:t>
            </a:r>
            <a:r>
              <a:rPr kumimoji="1" lang="ko-KR" altLang="en-US" sz="9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복합제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(LOC):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시각 인식 과정에서 </a:t>
            </a:r>
            <a:r>
              <a:rPr kumimoji="1" lang="ko-KR" altLang="en-US" sz="900" spc="-70" dirty="0">
                <a:solidFill>
                  <a:srgbClr val="264A8E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어디에 있는지</a:t>
            </a:r>
            <a:endParaRPr kumimoji="1" lang="en-US" altLang="ko-KR" sz="900" spc="-70" dirty="0">
              <a:solidFill>
                <a:srgbClr val="264A8E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BCF85A3-40B7-DFB9-4293-E8D27B416BBD}"/>
              </a:ext>
            </a:extLst>
          </p:cNvPr>
          <p:cNvSpPr txBox="1"/>
          <p:nvPr/>
        </p:nvSpPr>
        <p:spPr>
          <a:xfrm>
            <a:off x="3426940" y="2881437"/>
            <a:ext cx="3097555" cy="3807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객체 인식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(Object Detection)</a:t>
            </a:r>
          </a:p>
          <a:p>
            <a:pPr>
              <a:lnSpc>
                <a:spcPct val="150000"/>
              </a:lnSpc>
            </a:pP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COCO 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데이터셋에서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SOTA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 모델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파이프 라인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)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인 </a:t>
            </a:r>
            <a:r>
              <a:rPr kumimoji="1" lang="en-US" altLang="ko-KR" sz="9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MMDetection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을 사용해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총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80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개의 클래스에 대해 신뢰도가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0.34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이상인 경우를 인식한다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이미지 정보 추출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워드 </a:t>
            </a:r>
            <a:r>
              <a:rPr kumimoji="1" lang="ko-KR" altLang="en-US" sz="9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임베딩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(Word Embedding)</a:t>
            </a:r>
          </a:p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객체 간 유사성을 판단하기 위해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3160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개의 클래스 쌍에 대해  </a:t>
            </a:r>
            <a:r>
              <a:rPr kumimoji="1" lang="en-US" altLang="ko-KR" sz="9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FastText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2M word vectors trained on Common Crawl(600B tokens)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을 사용해 워드 </a:t>
            </a:r>
            <a:r>
              <a:rPr kumimoji="1" lang="ko-KR" altLang="en-US" sz="9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임베딩을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생성한 후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객체 간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Cosine similarity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를 계산한다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kumimoji="1" lang="en-US" altLang="ko-KR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이미지 정보 추출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거리 계산</a:t>
            </a:r>
            <a:endParaRPr kumimoji="1" lang="en-US" altLang="ko-KR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Diffusion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계열의 단안 깊이 추정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(Monocular Depth Estimation)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모델인 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Marigold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를 사용해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객체 간 깊이 차이를 반영한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3D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거리를 사용한다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 </a:t>
            </a:r>
          </a:p>
          <a:p>
            <a:pPr>
              <a:lnSpc>
                <a:spcPct val="150000"/>
              </a:lnSpc>
            </a:pPr>
            <a:endParaRPr kumimoji="1" lang="en-US" altLang="ko-KR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이미지 평가의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4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가지 기준</a:t>
            </a:r>
            <a:endParaRPr kumimoji="1" lang="en-US" altLang="ko-KR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|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객체 접촉 유무      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차원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Bounding Box, 3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차원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Depth range</a:t>
            </a:r>
          </a:p>
          <a:p>
            <a:pPr>
              <a:lnSpc>
                <a:spcPct val="150000"/>
              </a:lnSpc>
            </a:pP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|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클래스 유사성        </a:t>
            </a:r>
            <a:r>
              <a:rPr kumimoji="1" lang="en-US" altLang="ko-KR" sz="9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FastText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워드 </a:t>
            </a:r>
            <a:r>
              <a:rPr kumimoji="1" lang="ko-KR" altLang="en-US" sz="9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임베딩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Cosine similarity 0.45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이상</a:t>
            </a:r>
            <a:endParaRPr kumimoji="1" lang="en-US" altLang="ko-KR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|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패턴                            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3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개 이상의 객체 수열에서 객체 간 거리의 편차 비교</a:t>
            </a:r>
            <a:endParaRPr kumimoji="1" lang="en-US" altLang="ko-KR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|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중앙 거리 </a:t>
            </a:r>
            <a:r>
              <a:rPr kumimoji="1" lang="ko-KR" altLang="en-US" sz="9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균일성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 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이미지 중앙으로부터 객체 간 거리  비교</a:t>
            </a:r>
            <a:endParaRPr kumimoji="1" lang="en-US" altLang="ko-KR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15B7D5-57AC-4BD2-8625-E7F96F099C8B}"/>
              </a:ext>
            </a:extLst>
          </p:cNvPr>
          <p:cNvSpPr txBox="1"/>
          <p:nvPr/>
        </p:nvSpPr>
        <p:spPr>
          <a:xfrm>
            <a:off x="253520" y="3083392"/>
            <a:ext cx="3044814" cy="691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기존의 이미지 분할은 객체 간의 관계나 장면의 전체적인 맥락을 놓치기 쉽다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.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인간의 장면 지각 능력을 모방하여 이미지를 이해하고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,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이미지 내의 여러 객체를  동시에 묶어 분할하는 새로운 접근 방법을 도입한다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. </a:t>
            </a:r>
            <a:endParaRPr kumimoji="1" lang="ko-Kore-US" altLang="en-US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E9B2F45-F8E6-4D16-AE61-FBAC65D07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46" y="5742952"/>
            <a:ext cx="1449211" cy="898964"/>
          </a:xfrm>
          <a:prstGeom prst="rect">
            <a:avLst/>
          </a:prstGeom>
          <a:effectLst>
            <a:outerShdw blurRad="50800" dist="254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98633EA-F6B6-4893-BDC0-A9427B8F2C5D}"/>
              </a:ext>
            </a:extLst>
          </p:cNvPr>
          <p:cNvSpPr txBox="1"/>
          <p:nvPr/>
        </p:nvSpPr>
        <p:spPr>
          <a:xfrm>
            <a:off x="253520" y="4210440"/>
            <a:ext cx="3040030" cy="27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실제 인간은  세  가지 요소를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‘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동시에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’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고려해 장면을 인식하고 처리한다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 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9EDEAA2-EBCB-40C7-9499-975D0EB44EC6}"/>
              </a:ext>
            </a:extLst>
          </p:cNvPr>
          <p:cNvSpPr txBox="1"/>
          <p:nvPr/>
        </p:nvSpPr>
        <p:spPr>
          <a:xfrm>
            <a:off x="6612132" y="4673097"/>
            <a:ext cx="3040030" cy="276999"/>
          </a:xfrm>
          <a:prstGeom prst="rect">
            <a:avLst/>
          </a:prstGeom>
          <a:solidFill>
            <a:srgbClr val="264A8E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5.</a:t>
            </a:r>
            <a:r>
              <a:rPr kumimoji="1" lang="ko-KR" altLang="en-US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Contribution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E30BF2A-EF38-475F-8AB1-D35330EBE929}"/>
              </a:ext>
            </a:extLst>
          </p:cNvPr>
          <p:cNvSpPr txBox="1"/>
          <p:nvPr/>
        </p:nvSpPr>
        <p:spPr>
          <a:xfrm>
            <a:off x="6612132" y="4958929"/>
            <a:ext cx="3040030" cy="1730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kumimoji="1" sz="900" spc="-70">
                <a:solidFill>
                  <a:schemeClr val="tx1">
                    <a:lumMod val="95000"/>
                    <a:lumOff val="5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1pPr>
          </a:lstStyle>
          <a:p>
            <a:pPr marL="0" indent="0" algn="l">
              <a:buNone/>
            </a:pPr>
            <a:r>
              <a:rPr lang="en-US" altLang="ko-KR" dirty="0">
                <a:solidFill>
                  <a:srgbClr val="37415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Limitations &amp; Future</a:t>
            </a:r>
            <a:r>
              <a:rPr lang="ko-KR" altLang="en-US" dirty="0">
                <a:solidFill>
                  <a:srgbClr val="37415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dirty="0">
                <a:solidFill>
                  <a:srgbClr val="37415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work</a:t>
            </a:r>
          </a:p>
          <a:p>
            <a:r>
              <a:rPr lang="ko-KR" altLang="en-US" dirty="0">
                <a:solidFill>
                  <a:srgbClr val="37415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이미지 분할 결과에 따라 모델 성능에 편차가 발생한다</a:t>
            </a:r>
            <a:r>
              <a:rPr lang="en-US" altLang="ko-KR" dirty="0">
                <a:solidFill>
                  <a:srgbClr val="37415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 </a:t>
            </a:r>
            <a:br>
              <a:rPr lang="en-US" altLang="ko-KR" dirty="0">
                <a:solidFill>
                  <a:srgbClr val="37415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</a:br>
            <a:r>
              <a:rPr lang="ko-KR" altLang="en-US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이미지 분할이 너무 세밀하거나 노이즈가 생성되는 경우 </a:t>
            </a:r>
            <a:r>
              <a:rPr lang="en-US" altLang="ko-KR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</a:t>
            </a:r>
            <a:br>
              <a:rPr lang="en-US" altLang="ko-KR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</a:br>
            <a:r>
              <a:rPr lang="ko-KR" altLang="en-US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필요 정보가 소실되거나 불필요 정보가 유입될 수 있다</a:t>
            </a:r>
            <a:r>
              <a:rPr lang="en-US" altLang="ko-KR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 </a:t>
            </a:r>
          </a:p>
          <a:p>
            <a:r>
              <a:rPr lang="ko-KR" altLang="en-US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이미지 내의 상세한 문맥적 정보를 반영하지 못한다</a:t>
            </a:r>
            <a:r>
              <a:rPr lang="en-US" altLang="ko-KR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</a:t>
            </a:r>
            <a:br>
              <a:rPr lang="en-US" altLang="ko-KR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</a:br>
            <a:r>
              <a:rPr lang="ko-KR" altLang="en-US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경량화를 위해 이미지 </a:t>
            </a:r>
            <a:r>
              <a:rPr lang="ko-KR" altLang="en-US" dirty="0" err="1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캡셔닝</a:t>
            </a:r>
            <a:r>
              <a:rPr lang="ko-KR" altLang="en-US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모델의 사용을 지양했으나</a:t>
            </a:r>
            <a:r>
              <a:rPr lang="en-US" altLang="ko-KR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이로 인해 상황적 맥락을 포착하는 것이 어렵다</a:t>
            </a:r>
            <a:r>
              <a:rPr lang="en-US" altLang="ko-KR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  </a:t>
            </a:r>
            <a:r>
              <a:rPr lang="ko-KR" altLang="en-US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인물의 시선</a:t>
            </a:r>
            <a:r>
              <a:rPr lang="en-US" altLang="ko-KR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</a:t>
            </a:r>
            <a:r>
              <a:rPr lang="ko-KR" altLang="en-US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물체의 사용 가능성 등을 뛰어나게 인식하는 </a:t>
            </a:r>
            <a:r>
              <a:rPr lang="ko-KR" altLang="en-US" dirty="0" err="1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멀티모달</a:t>
            </a:r>
            <a:r>
              <a:rPr lang="ko-KR" altLang="en-US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LLM</a:t>
            </a:r>
            <a:r>
              <a:rPr lang="ko-KR" altLang="en-US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과 결합을 기대한다</a:t>
            </a:r>
            <a:r>
              <a:rPr lang="en-US" altLang="ko-KR" dirty="0">
                <a:solidFill>
                  <a:srgbClr val="37415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A7A5540-C279-46D5-9BC2-EC60B12962E2}"/>
              </a:ext>
            </a:extLst>
          </p:cNvPr>
          <p:cNvSpPr txBox="1"/>
          <p:nvPr/>
        </p:nvSpPr>
        <p:spPr>
          <a:xfrm>
            <a:off x="369371" y="4496378"/>
            <a:ext cx="2919499" cy="691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rgbClr val="264A8E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의미 정보  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장면 내 객체들의 의미와 그들 사이의 관계</a:t>
            </a:r>
            <a:endParaRPr kumimoji="1" lang="en-US" altLang="ko-KR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rgbClr val="264A8E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공간 배치  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장면 내 객체들의 상대적인 위치와 방향 등 전체적인 배열</a:t>
            </a:r>
            <a:endParaRPr kumimoji="1" lang="en-US" altLang="ko-KR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rgbClr val="264A8E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공간적  구성  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장면 내 객체들 사이의 공간적인 관계</a:t>
            </a:r>
            <a:endParaRPr kumimoji="1" lang="en-US" altLang="ko-KR" sz="9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B1C4E6B-74C3-474B-BB9E-1D649DEB0F10}"/>
              </a:ext>
            </a:extLst>
          </p:cNvPr>
          <p:cNvSpPr/>
          <p:nvPr/>
        </p:nvSpPr>
        <p:spPr>
          <a:xfrm>
            <a:off x="279991" y="4561198"/>
            <a:ext cx="89380" cy="613026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3BB74BA-3B13-464F-AF77-3C28A56DCC0A}"/>
              </a:ext>
            </a:extLst>
          </p:cNvPr>
          <p:cNvSpPr txBox="1"/>
          <p:nvPr/>
        </p:nvSpPr>
        <p:spPr>
          <a:xfrm>
            <a:off x="248840" y="5184445"/>
            <a:ext cx="3088720" cy="483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이때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뇌의 영역 중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PPA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와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LOC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가 관여하는데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기존의 분할은 공간  배치나 공간적 구성보다 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LOC</a:t>
            </a:r>
            <a:r>
              <a:rPr kumimoji="1" lang="ko-KR" altLang="en-US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가 담당하는 객체 의미 정보에 집중하는 경향이 있다</a:t>
            </a:r>
            <a:r>
              <a:rPr kumimoji="1" lang="en-US" altLang="ko-KR" sz="9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</a:t>
            </a: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822F6BAF-E3F3-422A-8F1F-34633C9C8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785" y="1432980"/>
            <a:ext cx="2546430" cy="1526075"/>
          </a:xfrm>
          <a:prstGeom prst="rect">
            <a:avLst/>
          </a:prstGeom>
          <a:effectLst/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34F3345A-D790-4C59-9AA7-AE8E977F1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5472" y="1441007"/>
            <a:ext cx="2604803" cy="1146938"/>
          </a:xfrm>
          <a:prstGeom prst="rect">
            <a:avLst/>
          </a:prstGeom>
          <a:effectLst>
            <a:outerShdw blurRad="50800" dist="254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2" name="화살표: 아래쪽 61">
            <a:extLst>
              <a:ext uri="{FF2B5EF4-FFF2-40B4-BE49-F238E27FC236}">
                <a16:creationId xmlns:a16="http://schemas.microsoft.com/office/drawing/2014/main" id="{181B8AB7-9DFF-4707-9AA4-AF62098545CB}"/>
              </a:ext>
            </a:extLst>
          </p:cNvPr>
          <p:cNvSpPr/>
          <p:nvPr/>
        </p:nvSpPr>
        <p:spPr>
          <a:xfrm>
            <a:off x="7996274" y="2721635"/>
            <a:ext cx="132080" cy="217408"/>
          </a:xfrm>
          <a:prstGeom prst="downArrow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517D89AD-5E92-457E-AD7D-4BFDF97279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0216" y="2776539"/>
            <a:ext cx="2919499" cy="1630893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6F9930E-348F-F0BB-D07D-48A3E87E7B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706" y="1881585"/>
            <a:ext cx="2835914" cy="120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740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322</TotalTime>
  <Words>395</Words>
  <Application>Microsoft Macintosh PowerPoint</Application>
  <PresentationFormat>A4 용지(210x297mm)</PresentationFormat>
  <Paragraphs>34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2" baseType="lpstr">
      <vt:lpstr>Pretendard Light</vt:lpstr>
      <vt:lpstr>Pretendard</vt:lpstr>
      <vt:lpstr>Pretendard ExtraBold</vt:lpstr>
      <vt:lpstr>Calibri</vt:lpstr>
      <vt:lpstr>Pretendard SemiBold</vt:lpstr>
      <vt:lpstr>Pretendard Thin</vt:lpstr>
      <vt:lpstr>Calibri Light</vt:lpstr>
      <vt:lpstr>Pretendard Medium</vt:lpstr>
      <vt:lpstr>Poppins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이성배</dc:creator>
  <cp:lastModifiedBy>이재근</cp:lastModifiedBy>
  <cp:revision>36</cp:revision>
  <dcterms:created xsi:type="dcterms:W3CDTF">2022-06-30T23:29:39Z</dcterms:created>
  <dcterms:modified xsi:type="dcterms:W3CDTF">2024-01-05T14:25:40Z</dcterms:modified>
</cp:coreProperties>
</file>

<file path=docProps/thumbnail.jpeg>
</file>